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60" r:id="rId3"/>
    <p:sldId id="261" r:id="rId4"/>
    <p:sldId id="258" r:id="rId5"/>
    <p:sldId id="259" r:id="rId6"/>
    <p:sldId id="262" r:id="rId7"/>
    <p:sldId id="263" r:id="rId8"/>
    <p:sldId id="264" r:id="rId9"/>
    <p:sldId id="265" r:id="rId10"/>
    <p:sldId id="266" r:id="rId11"/>
    <p:sldId id="267" r:id="rId12"/>
    <p:sldId id="270" r:id="rId13"/>
    <p:sldId id="271" r:id="rId14"/>
    <p:sldId id="269"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AFB598C2-1608-4656-81C1-FF34E1ABB4D8}">
          <p14:sldIdLst>
            <p14:sldId id="257"/>
            <p14:sldId id="260"/>
            <p14:sldId id="261"/>
            <p14:sldId id="258"/>
            <p14:sldId id="259"/>
            <p14:sldId id="262"/>
            <p14:sldId id="263"/>
            <p14:sldId id="264"/>
            <p14:sldId id="265"/>
            <p14:sldId id="266"/>
            <p14:sldId id="267"/>
            <p14:sldId id="270"/>
            <p14:sldId id="271"/>
            <p14:sldId id="269"/>
            <p14:sldId id="26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5" name="Footer Placeholder 4"/>
          <p:cNvSpPr>
            <a:spLocks noGrp="1"/>
          </p:cNvSpPr>
          <p:nvPr>
            <p:ph type="ftr" sz="quarter" idx="11"/>
          </p:nvPr>
        </p:nvSpPr>
        <p:spPr/>
        <p:txBody>
          <a:bodyPr/>
          <a:lstStyle/>
          <a:p>
            <a:endParaRPr lang="es-BO" dirty="0"/>
          </a:p>
        </p:txBody>
      </p:sp>
      <p:sp>
        <p:nvSpPr>
          <p:cNvPr id="6" name="Slide Number Placeholder 5"/>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34648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6" name="Footer Placeholder 5"/>
          <p:cNvSpPr>
            <a:spLocks noGrp="1"/>
          </p:cNvSpPr>
          <p:nvPr>
            <p:ph type="ftr" sz="quarter" idx="11"/>
          </p:nvPr>
        </p:nvSpPr>
        <p:spPr/>
        <p:txBody>
          <a:bodyPr/>
          <a:lstStyle/>
          <a:p>
            <a:endParaRPr lang="es-BO" dirty="0"/>
          </a:p>
        </p:txBody>
      </p:sp>
      <p:sp>
        <p:nvSpPr>
          <p:cNvPr id="7" name="Slide Number Placeholder 6"/>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3062103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6" name="Footer Placeholder 5"/>
          <p:cNvSpPr>
            <a:spLocks noGrp="1"/>
          </p:cNvSpPr>
          <p:nvPr>
            <p:ph type="ftr" sz="quarter" idx="11"/>
          </p:nvPr>
        </p:nvSpPr>
        <p:spPr/>
        <p:txBody>
          <a:bodyPr/>
          <a:lstStyle/>
          <a:p>
            <a:endParaRPr lang="es-BO" dirty="0"/>
          </a:p>
        </p:txBody>
      </p:sp>
      <p:sp>
        <p:nvSpPr>
          <p:cNvPr id="7" name="Slide Number Placeholder 6"/>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1907181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6" name="Footer Placeholder 5"/>
          <p:cNvSpPr>
            <a:spLocks noGrp="1"/>
          </p:cNvSpPr>
          <p:nvPr>
            <p:ph type="ftr" sz="quarter" idx="11"/>
          </p:nvPr>
        </p:nvSpPr>
        <p:spPr/>
        <p:txBody>
          <a:bodyPr/>
          <a:lstStyle/>
          <a:p>
            <a:endParaRPr lang="es-BO" dirty="0"/>
          </a:p>
        </p:txBody>
      </p:sp>
      <p:sp>
        <p:nvSpPr>
          <p:cNvPr id="7" name="Slide Number Placeholder 6"/>
          <p:cNvSpPr>
            <a:spLocks noGrp="1"/>
          </p:cNvSpPr>
          <p:nvPr>
            <p:ph type="sldNum" sz="quarter" idx="12"/>
          </p:nvPr>
        </p:nvSpPr>
        <p:spPr/>
        <p:txBody>
          <a:bodyPr/>
          <a:lstStyle/>
          <a:p>
            <a:fld id="{E8244F04-717B-4AEF-A9E0-204FE4D03F98}" type="slidenum">
              <a:rPr lang="es-BO" smtClean="0"/>
              <a:t>‹Nº›</a:t>
            </a:fld>
            <a:endParaRPr lang="es-BO"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88131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6" name="Footer Placeholder 5"/>
          <p:cNvSpPr>
            <a:spLocks noGrp="1"/>
          </p:cNvSpPr>
          <p:nvPr>
            <p:ph type="ftr" sz="quarter" idx="11"/>
          </p:nvPr>
        </p:nvSpPr>
        <p:spPr/>
        <p:txBody>
          <a:bodyPr/>
          <a:lstStyle/>
          <a:p>
            <a:endParaRPr lang="es-BO" dirty="0"/>
          </a:p>
        </p:txBody>
      </p:sp>
      <p:sp>
        <p:nvSpPr>
          <p:cNvPr id="7" name="Slide Number Placeholder 6"/>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756195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4" name="Footer Placeholder 3"/>
          <p:cNvSpPr>
            <a:spLocks noGrp="1"/>
          </p:cNvSpPr>
          <p:nvPr>
            <p:ph type="ftr" sz="quarter" idx="11"/>
          </p:nvPr>
        </p:nvSpPr>
        <p:spPr/>
        <p:txBody>
          <a:bodyPr/>
          <a:lstStyle/>
          <a:p>
            <a:endParaRPr lang="es-BO" dirty="0"/>
          </a:p>
        </p:txBody>
      </p:sp>
      <p:sp>
        <p:nvSpPr>
          <p:cNvPr id="5" name="Slide Number Placeholder 4"/>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1092054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4" name="Footer Placeholder 3"/>
          <p:cNvSpPr>
            <a:spLocks noGrp="1"/>
          </p:cNvSpPr>
          <p:nvPr>
            <p:ph type="ftr" sz="quarter" idx="11"/>
          </p:nvPr>
        </p:nvSpPr>
        <p:spPr/>
        <p:txBody>
          <a:bodyPr/>
          <a:lstStyle/>
          <a:p>
            <a:endParaRPr lang="es-BO" dirty="0"/>
          </a:p>
        </p:txBody>
      </p:sp>
      <p:sp>
        <p:nvSpPr>
          <p:cNvPr id="5" name="Slide Number Placeholder 4"/>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48227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5" name="Footer Placeholder 4"/>
          <p:cNvSpPr>
            <a:spLocks noGrp="1"/>
          </p:cNvSpPr>
          <p:nvPr>
            <p:ph type="ftr" sz="quarter" idx="11"/>
          </p:nvPr>
        </p:nvSpPr>
        <p:spPr/>
        <p:txBody>
          <a:bodyPr/>
          <a:lstStyle/>
          <a:p>
            <a:endParaRPr lang="es-BO" dirty="0"/>
          </a:p>
        </p:txBody>
      </p:sp>
      <p:sp>
        <p:nvSpPr>
          <p:cNvPr id="6" name="Slide Number Placeholder 5"/>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59827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5" name="Footer Placeholder 4"/>
          <p:cNvSpPr>
            <a:spLocks noGrp="1"/>
          </p:cNvSpPr>
          <p:nvPr>
            <p:ph type="ftr" sz="quarter" idx="11"/>
          </p:nvPr>
        </p:nvSpPr>
        <p:spPr/>
        <p:txBody>
          <a:bodyPr/>
          <a:lstStyle/>
          <a:p>
            <a:endParaRPr lang="es-BO" dirty="0"/>
          </a:p>
        </p:txBody>
      </p:sp>
      <p:sp>
        <p:nvSpPr>
          <p:cNvPr id="6" name="Slide Number Placeholder 5"/>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2826172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5" name="Footer Placeholder 4"/>
          <p:cNvSpPr>
            <a:spLocks noGrp="1"/>
          </p:cNvSpPr>
          <p:nvPr>
            <p:ph type="ftr" sz="quarter" idx="11"/>
          </p:nvPr>
        </p:nvSpPr>
        <p:spPr/>
        <p:txBody>
          <a:bodyPr/>
          <a:lstStyle/>
          <a:p>
            <a:endParaRPr lang="es-BO" dirty="0"/>
          </a:p>
        </p:txBody>
      </p:sp>
      <p:sp>
        <p:nvSpPr>
          <p:cNvPr id="6" name="Slide Number Placeholder 5"/>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598286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5" name="Footer Placeholder 4"/>
          <p:cNvSpPr>
            <a:spLocks noGrp="1"/>
          </p:cNvSpPr>
          <p:nvPr>
            <p:ph type="ftr" sz="quarter" idx="11"/>
          </p:nvPr>
        </p:nvSpPr>
        <p:spPr/>
        <p:txBody>
          <a:bodyPr/>
          <a:lstStyle/>
          <a:p>
            <a:endParaRPr lang="es-BO" dirty="0"/>
          </a:p>
        </p:txBody>
      </p:sp>
      <p:sp>
        <p:nvSpPr>
          <p:cNvPr id="6" name="Slide Number Placeholder 5"/>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390107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6" name="Footer Placeholder 5"/>
          <p:cNvSpPr>
            <a:spLocks noGrp="1"/>
          </p:cNvSpPr>
          <p:nvPr>
            <p:ph type="ftr" sz="quarter" idx="11"/>
          </p:nvPr>
        </p:nvSpPr>
        <p:spPr/>
        <p:txBody>
          <a:bodyPr/>
          <a:lstStyle/>
          <a:p>
            <a:endParaRPr lang="es-BO" dirty="0"/>
          </a:p>
        </p:txBody>
      </p:sp>
      <p:sp>
        <p:nvSpPr>
          <p:cNvPr id="7" name="Slide Number Placeholder 6"/>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54318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8" name="Footer Placeholder 7"/>
          <p:cNvSpPr>
            <a:spLocks noGrp="1"/>
          </p:cNvSpPr>
          <p:nvPr>
            <p:ph type="ftr" sz="quarter" idx="11"/>
          </p:nvPr>
        </p:nvSpPr>
        <p:spPr/>
        <p:txBody>
          <a:bodyPr/>
          <a:lstStyle/>
          <a:p>
            <a:endParaRPr lang="es-BO" dirty="0"/>
          </a:p>
        </p:txBody>
      </p:sp>
      <p:sp>
        <p:nvSpPr>
          <p:cNvPr id="9" name="Slide Number Placeholder 8"/>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2136753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4" name="Footer Placeholder 3"/>
          <p:cNvSpPr>
            <a:spLocks noGrp="1"/>
          </p:cNvSpPr>
          <p:nvPr>
            <p:ph type="ftr" sz="quarter" idx="11"/>
          </p:nvPr>
        </p:nvSpPr>
        <p:spPr/>
        <p:txBody>
          <a:bodyPr/>
          <a:lstStyle/>
          <a:p>
            <a:endParaRPr lang="es-BO" dirty="0"/>
          </a:p>
        </p:txBody>
      </p:sp>
      <p:sp>
        <p:nvSpPr>
          <p:cNvPr id="5" name="Slide Number Placeholder 4"/>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30840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3" name="Footer Placeholder 2"/>
          <p:cNvSpPr>
            <a:spLocks noGrp="1"/>
          </p:cNvSpPr>
          <p:nvPr>
            <p:ph type="ftr" sz="quarter" idx="11"/>
          </p:nvPr>
        </p:nvSpPr>
        <p:spPr/>
        <p:txBody>
          <a:bodyPr/>
          <a:lstStyle/>
          <a:p>
            <a:endParaRPr lang="es-BO" dirty="0"/>
          </a:p>
        </p:txBody>
      </p:sp>
      <p:sp>
        <p:nvSpPr>
          <p:cNvPr id="4" name="Slide Number Placeholder 3"/>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253921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6" name="Footer Placeholder 5"/>
          <p:cNvSpPr>
            <a:spLocks noGrp="1"/>
          </p:cNvSpPr>
          <p:nvPr>
            <p:ph type="ftr" sz="quarter" idx="11"/>
          </p:nvPr>
        </p:nvSpPr>
        <p:spPr/>
        <p:txBody>
          <a:bodyPr/>
          <a:lstStyle/>
          <a:p>
            <a:endParaRPr lang="es-BO" dirty="0"/>
          </a:p>
        </p:txBody>
      </p:sp>
      <p:sp>
        <p:nvSpPr>
          <p:cNvPr id="7" name="Slide Number Placeholder 6"/>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720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02084543-0A0D-48D5-9EB9-FCEA63DCA4BE}" type="datetimeFigureOut">
              <a:rPr lang="es-BO" smtClean="0"/>
              <a:t>26/3/2022</a:t>
            </a:fld>
            <a:endParaRPr lang="es-BO" dirty="0"/>
          </a:p>
        </p:txBody>
      </p:sp>
      <p:sp>
        <p:nvSpPr>
          <p:cNvPr id="6" name="Footer Placeholder 5"/>
          <p:cNvSpPr>
            <a:spLocks noGrp="1"/>
          </p:cNvSpPr>
          <p:nvPr>
            <p:ph type="ftr" sz="quarter" idx="11"/>
          </p:nvPr>
        </p:nvSpPr>
        <p:spPr/>
        <p:txBody>
          <a:bodyPr/>
          <a:lstStyle/>
          <a:p>
            <a:endParaRPr lang="es-BO" dirty="0"/>
          </a:p>
        </p:txBody>
      </p:sp>
      <p:sp>
        <p:nvSpPr>
          <p:cNvPr id="7" name="Slide Number Placeholder 6"/>
          <p:cNvSpPr>
            <a:spLocks noGrp="1"/>
          </p:cNvSpPr>
          <p:nvPr>
            <p:ph type="sldNum" sz="quarter" idx="12"/>
          </p:nvPr>
        </p:nvSpPr>
        <p:spPr/>
        <p:txBody>
          <a:bodyPr/>
          <a:lstStyle/>
          <a:p>
            <a:fld id="{E8244F04-717B-4AEF-A9E0-204FE4D03F98}" type="slidenum">
              <a:rPr lang="es-BO" smtClean="0"/>
              <a:t>‹Nº›</a:t>
            </a:fld>
            <a:endParaRPr lang="es-BO" dirty="0"/>
          </a:p>
        </p:txBody>
      </p:sp>
    </p:spTree>
    <p:extLst>
      <p:ext uri="{BB962C8B-B14F-4D97-AF65-F5344CB8AC3E}">
        <p14:creationId xmlns:p14="http://schemas.microsoft.com/office/powerpoint/2010/main" val="2509345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2084543-0A0D-48D5-9EB9-FCEA63DCA4BE}" type="datetimeFigureOut">
              <a:rPr lang="es-BO" smtClean="0"/>
              <a:t>26/3/2022</a:t>
            </a:fld>
            <a:endParaRPr lang="es-BO"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BO"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8244F04-717B-4AEF-A9E0-204FE4D03F98}" type="slidenum">
              <a:rPr lang="es-BO" smtClean="0"/>
              <a:t>‹Nº›</a:t>
            </a:fld>
            <a:endParaRPr lang="es-BO" dirty="0"/>
          </a:p>
        </p:txBody>
      </p:sp>
    </p:spTree>
    <p:extLst>
      <p:ext uri="{BB962C8B-B14F-4D97-AF65-F5344CB8AC3E}">
        <p14:creationId xmlns:p14="http://schemas.microsoft.com/office/powerpoint/2010/main" val="19510588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2896A6-3B90-485A-BE0B-481A152F1710}"/>
              </a:ext>
            </a:extLst>
          </p:cNvPr>
          <p:cNvSpPr>
            <a:spLocks noGrp="1"/>
          </p:cNvSpPr>
          <p:nvPr>
            <p:ph type="title"/>
          </p:nvPr>
        </p:nvSpPr>
        <p:spPr/>
        <p:txBody>
          <a:bodyPr/>
          <a:lstStyle/>
          <a:p>
            <a:r>
              <a:rPr lang="es-BO" dirty="0"/>
              <a:t>Componentes de una Computadora (Pc)</a:t>
            </a:r>
          </a:p>
        </p:txBody>
      </p:sp>
      <p:sp>
        <p:nvSpPr>
          <p:cNvPr id="3" name="Marcador de contenido 2">
            <a:extLst>
              <a:ext uri="{FF2B5EF4-FFF2-40B4-BE49-F238E27FC236}">
                <a16:creationId xmlns:a16="http://schemas.microsoft.com/office/drawing/2014/main" id="{FE6C6C7D-3663-4A6D-8F42-63D7AFB83255}"/>
              </a:ext>
            </a:extLst>
          </p:cNvPr>
          <p:cNvSpPr>
            <a:spLocks noGrp="1"/>
          </p:cNvSpPr>
          <p:nvPr>
            <p:ph idx="1"/>
          </p:nvPr>
        </p:nvSpPr>
        <p:spPr/>
        <p:txBody>
          <a:bodyPr>
            <a:normAutofit fontScale="62500" lnSpcReduction="20000"/>
          </a:bodyPr>
          <a:lstStyle/>
          <a:p>
            <a:r>
              <a:rPr lang="es-BO" dirty="0"/>
              <a:t>Procesador (Intel Core/AMD </a:t>
            </a:r>
            <a:r>
              <a:rPr lang="es-BO" dirty="0" err="1"/>
              <a:t>Ryzen</a:t>
            </a:r>
            <a:r>
              <a:rPr lang="es-BO" dirty="0"/>
              <a:t>)</a:t>
            </a:r>
          </a:p>
          <a:p>
            <a:r>
              <a:rPr lang="es-BO" dirty="0"/>
              <a:t>Memoria RAM</a:t>
            </a:r>
          </a:p>
          <a:p>
            <a:r>
              <a:rPr lang="es-BO" dirty="0"/>
              <a:t>Placa Madre (</a:t>
            </a:r>
            <a:r>
              <a:rPr lang="es-BO" dirty="0" err="1"/>
              <a:t>Motherboard</a:t>
            </a:r>
            <a:r>
              <a:rPr lang="es-BO" dirty="0"/>
              <a:t>)</a:t>
            </a:r>
          </a:p>
          <a:p>
            <a:r>
              <a:rPr lang="es-BO" dirty="0"/>
              <a:t>Almacenamiento (HDD/SDD/SDD m.2)</a:t>
            </a:r>
          </a:p>
          <a:p>
            <a:r>
              <a:rPr lang="es-BO" dirty="0"/>
              <a:t>Tarjeta Grafica</a:t>
            </a:r>
          </a:p>
          <a:p>
            <a:r>
              <a:rPr lang="es-BO" dirty="0"/>
              <a:t>Fuente de Poder</a:t>
            </a:r>
          </a:p>
          <a:p>
            <a:r>
              <a:rPr lang="es-BO" dirty="0"/>
              <a:t>Case o Gabinete</a:t>
            </a:r>
          </a:p>
          <a:p>
            <a:r>
              <a:rPr lang="es-BO" dirty="0"/>
              <a:t>Pantalla/Monitor</a:t>
            </a:r>
          </a:p>
          <a:p>
            <a:r>
              <a:rPr lang="es-BO" dirty="0"/>
              <a:t>Teclado</a:t>
            </a:r>
          </a:p>
          <a:p>
            <a:r>
              <a:rPr lang="es-BO" dirty="0"/>
              <a:t>Mouse</a:t>
            </a:r>
          </a:p>
          <a:p>
            <a:r>
              <a:rPr lang="es-BO" dirty="0"/>
              <a:t>Sonido (Parlante/Auricular/</a:t>
            </a:r>
            <a:r>
              <a:rPr lang="es-BO" dirty="0" err="1"/>
              <a:t>Microfono</a:t>
            </a:r>
            <a:r>
              <a:rPr lang="es-BO" dirty="0"/>
              <a:t>)</a:t>
            </a:r>
          </a:p>
        </p:txBody>
      </p:sp>
    </p:spTree>
    <p:extLst>
      <p:ext uri="{BB962C8B-B14F-4D97-AF65-F5344CB8AC3E}">
        <p14:creationId xmlns:p14="http://schemas.microsoft.com/office/powerpoint/2010/main" val="4212870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E87FA8-9400-42CF-807B-1306C39CEFBD}"/>
              </a:ext>
            </a:extLst>
          </p:cNvPr>
          <p:cNvSpPr>
            <a:spLocks noGrp="1"/>
          </p:cNvSpPr>
          <p:nvPr>
            <p:ph type="title"/>
          </p:nvPr>
        </p:nvSpPr>
        <p:spPr/>
        <p:txBody>
          <a:bodyPr/>
          <a:lstStyle/>
          <a:p>
            <a:r>
              <a:rPr lang="es-BO" dirty="0"/>
              <a:t>Fuente de Poder</a:t>
            </a:r>
          </a:p>
        </p:txBody>
      </p:sp>
      <p:sp>
        <p:nvSpPr>
          <p:cNvPr id="3" name="Marcador de contenido 2">
            <a:extLst>
              <a:ext uri="{FF2B5EF4-FFF2-40B4-BE49-F238E27FC236}">
                <a16:creationId xmlns:a16="http://schemas.microsoft.com/office/drawing/2014/main" id="{B4D7637E-36EC-4597-90A1-272C9C9B7053}"/>
              </a:ext>
            </a:extLst>
          </p:cNvPr>
          <p:cNvSpPr>
            <a:spLocks noGrp="1"/>
          </p:cNvSpPr>
          <p:nvPr>
            <p:ph idx="1"/>
          </p:nvPr>
        </p:nvSpPr>
        <p:spPr/>
        <p:txBody>
          <a:bodyPr/>
          <a:lstStyle/>
          <a:p>
            <a:r>
              <a:rPr lang="es-BO" dirty="0"/>
              <a:t>Es el componente encargado de transformar la corriente eléctrica alterna en una continua, es importante contar con una que pueda abastecer el consumo eléctrico de los componentes ya que caso contrario la computadora podría apagarse constantemente y eso puede llevar a que los componentes se arruinen rápidamente o incluso dejen de funcionar de manera repentina.</a:t>
            </a:r>
          </a:p>
        </p:txBody>
      </p:sp>
      <p:pic>
        <p:nvPicPr>
          <p:cNvPr id="5124" name="Picture 4" descr="Fuente de Poder CORSAIR RM850X 850W 80 Plus Gold Full Modular - Compunix  Extreme Gaming">
            <a:extLst>
              <a:ext uri="{FF2B5EF4-FFF2-40B4-BE49-F238E27FC236}">
                <a16:creationId xmlns:a16="http://schemas.microsoft.com/office/drawing/2014/main" id="{4FEED9CB-F3F8-41DF-B8AD-004EF9247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93" y="4270159"/>
            <a:ext cx="3188195" cy="234814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uente De Poder Corsair Cv650 650w 80 Plus Bronze - Clones y Periféricos">
            <a:extLst>
              <a:ext uri="{FF2B5EF4-FFF2-40B4-BE49-F238E27FC236}">
                <a16:creationId xmlns:a16="http://schemas.microsoft.com/office/drawing/2014/main" id="{B7A56DB3-6E02-4583-B2D4-781B1C345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625" y="4270159"/>
            <a:ext cx="2348144" cy="234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653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CFE72F-9375-4E91-944D-E8091FC00875}"/>
              </a:ext>
            </a:extLst>
          </p:cNvPr>
          <p:cNvSpPr>
            <a:spLocks noGrp="1"/>
          </p:cNvSpPr>
          <p:nvPr>
            <p:ph type="title"/>
          </p:nvPr>
        </p:nvSpPr>
        <p:spPr/>
        <p:txBody>
          <a:bodyPr/>
          <a:lstStyle/>
          <a:p>
            <a:r>
              <a:rPr lang="es-BO" dirty="0"/>
              <a:t>Case o Gabinete</a:t>
            </a:r>
          </a:p>
        </p:txBody>
      </p:sp>
      <p:pic>
        <p:nvPicPr>
          <p:cNvPr id="7" name="Imagen 6">
            <a:extLst>
              <a:ext uri="{FF2B5EF4-FFF2-40B4-BE49-F238E27FC236}">
                <a16:creationId xmlns:a16="http://schemas.microsoft.com/office/drawing/2014/main" id="{64B1FEEC-BAFE-4C9B-AA4B-67D77EBB8414}"/>
              </a:ext>
            </a:extLst>
          </p:cNvPr>
          <p:cNvPicPr>
            <a:picLocks noChangeAspect="1"/>
          </p:cNvPicPr>
          <p:nvPr/>
        </p:nvPicPr>
        <p:blipFill>
          <a:blip r:embed="rId2"/>
          <a:stretch>
            <a:fillRect/>
          </a:stretch>
        </p:blipFill>
        <p:spPr>
          <a:xfrm>
            <a:off x="176813" y="1845967"/>
            <a:ext cx="5126855" cy="3076113"/>
          </a:xfrm>
          <a:prstGeom prst="rect">
            <a:avLst/>
          </a:prstGeom>
        </p:spPr>
      </p:pic>
      <p:pic>
        <p:nvPicPr>
          <p:cNvPr id="6154" name="Picture 10" descr="PC components | Gaming Gear -Antec">
            <a:extLst>
              <a:ext uri="{FF2B5EF4-FFF2-40B4-BE49-F238E27FC236}">
                <a16:creationId xmlns:a16="http://schemas.microsoft.com/office/drawing/2014/main" id="{9141962F-E4BE-4B84-94E5-0F9193B8E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735" y="1491449"/>
            <a:ext cx="4128958" cy="387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841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633D7C-6B9D-43F6-A68F-D64E233E5E71}"/>
              </a:ext>
            </a:extLst>
          </p:cNvPr>
          <p:cNvSpPr>
            <a:spLocks noGrp="1"/>
          </p:cNvSpPr>
          <p:nvPr>
            <p:ph type="title"/>
          </p:nvPr>
        </p:nvSpPr>
        <p:spPr/>
        <p:txBody>
          <a:bodyPr/>
          <a:lstStyle/>
          <a:p>
            <a:r>
              <a:rPr lang="es-BO" dirty="0"/>
              <a:t>Monitor</a:t>
            </a:r>
          </a:p>
        </p:txBody>
      </p:sp>
      <p:sp>
        <p:nvSpPr>
          <p:cNvPr id="3" name="Marcador de contenido 2">
            <a:extLst>
              <a:ext uri="{FF2B5EF4-FFF2-40B4-BE49-F238E27FC236}">
                <a16:creationId xmlns:a16="http://schemas.microsoft.com/office/drawing/2014/main" id="{518C0E90-5268-4D0D-A071-9A226846EE23}"/>
              </a:ext>
            </a:extLst>
          </p:cNvPr>
          <p:cNvSpPr>
            <a:spLocks noGrp="1"/>
          </p:cNvSpPr>
          <p:nvPr>
            <p:ph idx="1"/>
          </p:nvPr>
        </p:nvSpPr>
        <p:spPr>
          <a:xfrm>
            <a:off x="913795" y="2096064"/>
            <a:ext cx="10353762" cy="2955330"/>
          </a:xfrm>
        </p:spPr>
        <p:txBody>
          <a:bodyPr/>
          <a:lstStyle/>
          <a:p>
            <a:r>
              <a:rPr lang="es-BO" dirty="0"/>
              <a:t>Siendo el componente que nos muestra todo y que si no se cuenta con grafica integrada del procesador o una tarjeta grafica no mostrara nada (en caso de contar con una tarjeta grafica es importante que el monitor se encuentre conectada a la tarjeta grafica)</a:t>
            </a:r>
          </a:p>
          <a:p>
            <a:r>
              <a:rPr lang="es-BO" dirty="0"/>
              <a:t>Es importante conocer los Hz de la pantalla, lo más común es que sean de 60hz, algunos de 75hz y ya los más caros cuentan con 144hz o incluso 240hz, así mismo algunos cuentan con resolución 4k.</a:t>
            </a:r>
          </a:p>
        </p:txBody>
      </p:sp>
    </p:spTree>
    <p:extLst>
      <p:ext uri="{BB962C8B-B14F-4D97-AF65-F5344CB8AC3E}">
        <p14:creationId xmlns:p14="http://schemas.microsoft.com/office/powerpoint/2010/main" val="197070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40D0DF-FDA8-4BC9-AF79-D2BEDEB13A5B}"/>
              </a:ext>
            </a:extLst>
          </p:cNvPr>
          <p:cNvSpPr>
            <a:spLocks noGrp="1"/>
          </p:cNvSpPr>
          <p:nvPr>
            <p:ph type="title"/>
          </p:nvPr>
        </p:nvSpPr>
        <p:spPr/>
        <p:txBody>
          <a:bodyPr/>
          <a:lstStyle/>
          <a:p>
            <a:r>
              <a:rPr lang="es-BO" dirty="0"/>
              <a:t>Monitor</a:t>
            </a:r>
          </a:p>
        </p:txBody>
      </p:sp>
      <p:pic>
        <p:nvPicPr>
          <p:cNvPr id="5" name="Imagen 4">
            <a:extLst>
              <a:ext uri="{FF2B5EF4-FFF2-40B4-BE49-F238E27FC236}">
                <a16:creationId xmlns:a16="http://schemas.microsoft.com/office/drawing/2014/main" id="{53DBD8B1-5E0E-43D3-B225-48633AA5B2C5}"/>
              </a:ext>
            </a:extLst>
          </p:cNvPr>
          <p:cNvPicPr>
            <a:picLocks noChangeAspect="1"/>
          </p:cNvPicPr>
          <p:nvPr/>
        </p:nvPicPr>
        <p:blipFill>
          <a:blip r:embed="rId4"/>
          <a:stretch>
            <a:fillRect/>
          </a:stretch>
        </p:blipFill>
        <p:spPr>
          <a:xfrm>
            <a:off x="205666" y="2265193"/>
            <a:ext cx="4572000" cy="2114550"/>
          </a:xfrm>
          <a:prstGeom prst="rect">
            <a:avLst/>
          </a:prstGeom>
        </p:spPr>
      </p:pic>
      <p:pic>
        <p:nvPicPr>
          <p:cNvPr id="6" name="hz">
            <a:hlinkClick r:id="" action="ppaction://media"/>
            <a:extLst>
              <a:ext uri="{FF2B5EF4-FFF2-40B4-BE49-F238E27FC236}">
                <a16:creationId xmlns:a16="http://schemas.microsoft.com/office/drawing/2014/main" id="{87549511-0F04-49DC-92F7-2C45F24A52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48149" y="1956555"/>
            <a:ext cx="6421020" cy="3611824"/>
          </a:xfrm>
          <a:prstGeom prst="rect">
            <a:avLst/>
          </a:prstGeom>
        </p:spPr>
      </p:pic>
    </p:spTree>
    <p:extLst>
      <p:ext uri="{BB962C8B-B14F-4D97-AF65-F5344CB8AC3E}">
        <p14:creationId xmlns:p14="http://schemas.microsoft.com/office/powerpoint/2010/main" val="397060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97C08C-50C0-4177-8F8B-E5EA36830994}"/>
              </a:ext>
            </a:extLst>
          </p:cNvPr>
          <p:cNvSpPr>
            <a:spLocks noGrp="1"/>
          </p:cNvSpPr>
          <p:nvPr>
            <p:ph type="title"/>
          </p:nvPr>
        </p:nvSpPr>
        <p:spPr/>
        <p:txBody>
          <a:bodyPr/>
          <a:lstStyle/>
          <a:p>
            <a:r>
              <a:rPr lang="es-BO" dirty="0"/>
              <a:t>Teclados</a:t>
            </a:r>
          </a:p>
        </p:txBody>
      </p:sp>
      <p:pic>
        <p:nvPicPr>
          <p:cNvPr id="8194" name="Picture 2" descr="Teclado mecánico Shrapnel K589 | Redragon">
            <a:extLst>
              <a:ext uri="{FF2B5EF4-FFF2-40B4-BE49-F238E27FC236}">
                <a16:creationId xmlns:a16="http://schemas.microsoft.com/office/drawing/2014/main" id="{BB5AEC00-F855-487D-B1AF-9BD589781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93" y="1873419"/>
            <a:ext cx="5636657" cy="391926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mazon.com: Redragon K589 Shrapnel RGB teclado mecánico de bajo perfil, 104  teclas teclado mecánico antighosting con interruptores rojos lineales y  silenciosos, actuación rápida con menos desplazamiento y teclas suaves :  Videojuegos">
            <a:extLst>
              <a:ext uri="{FF2B5EF4-FFF2-40B4-BE49-F238E27FC236}">
                <a16:creationId xmlns:a16="http://schemas.microsoft.com/office/drawing/2014/main" id="{B196390E-CC30-47B2-B519-B8FEE4593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435" y="2441359"/>
            <a:ext cx="5403672" cy="2640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689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A5B92-4A47-4644-8C2B-3B889423F38E}"/>
              </a:ext>
            </a:extLst>
          </p:cNvPr>
          <p:cNvSpPr>
            <a:spLocks noGrp="1"/>
          </p:cNvSpPr>
          <p:nvPr>
            <p:ph type="title"/>
          </p:nvPr>
        </p:nvSpPr>
        <p:spPr/>
        <p:txBody>
          <a:bodyPr/>
          <a:lstStyle/>
          <a:p>
            <a:r>
              <a:rPr lang="es-BO" dirty="0"/>
              <a:t>Mouse</a:t>
            </a:r>
          </a:p>
        </p:txBody>
      </p:sp>
      <p:pic>
        <p:nvPicPr>
          <p:cNvPr id="7174" name="Picture 6" descr="Periféricos gamer, equipos y accesorios | Redragon">
            <a:extLst>
              <a:ext uri="{FF2B5EF4-FFF2-40B4-BE49-F238E27FC236}">
                <a16:creationId xmlns:a16="http://schemas.microsoft.com/office/drawing/2014/main" id="{5BAB6D6D-06CE-485B-9CB4-DADC4F609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82" y="1802891"/>
            <a:ext cx="5907888" cy="465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D96179-6693-4927-9636-246A1A53DB0D}"/>
              </a:ext>
            </a:extLst>
          </p:cNvPr>
          <p:cNvSpPr>
            <a:spLocks noGrp="1"/>
          </p:cNvSpPr>
          <p:nvPr>
            <p:ph type="title"/>
          </p:nvPr>
        </p:nvSpPr>
        <p:spPr/>
        <p:txBody>
          <a:bodyPr/>
          <a:lstStyle/>
          <a:p>
            <a:r>
              <a:rPr lang="es-BO" dirty="0"/>
              <a:t>Procesador</a:t>
            </a:r>
          </a:p>
        </p:txBody>
      </p:sp>
      <p:sp>
        <p:nvSpPr>
          <p:cNvPr id="3" name="Marcador de contenido 2">
            <a:extLst>
              <a:ext uri="{FF2B5EF4-FFF2-40B4-BE49-F238E27FC236}">
                <a16:creationId xmlns:a16="http://schemas.microsoft.com/office/drawing/2014/main" id="{B30F13BC-3AB5-4CF4-804B-3F0CE0E915BF}"/>
              </a:ext>
            </a:extLst>
          </p:cNvPr>
          <p:cNvSpPr>
            <a:spLocks noGrp="1"/>
          </p:cNvSpPr>
          <p:nvPr>
            <p:ph idx="1"/>
          </p:nvPr>
        </p:nvSpPr>
        <p:spPr/>
        <p:txBody>
          <a:bodyPr>
            <a:normAutofit fontScale="92500" lnSpcReduction="10000"/>
          </a:bodyPr>
          <a:lstStyle/>
          <a:p>
            <a:r>
              <a:rPr lang="es-BO" dirty="0"/>
              <a:t>Actualmente hay dos tipos de procesadores que compiten en el mercado Intel y AMD </a:t>
            </a:r>
            <a:r>
              <a:rPr lang="es-BO" dirty="0" err="1"/>
              <a:t>Ryzen</a:t>
            </a:r>
            <a:r>
              <a:rPr lang="es-BO" dirty="0"/>
              <a:t>, dichos procesadores tienen diferente generación, es importante que el procesador cuente con un buen numero de núcleos y conocer sus GHz siendo normalmente arriba de 2,6 GHz</a:t>
            </a:r>
          </a:p>
          <a:p>
            <a:endParaRPr lang="es-BO" dirty="0"/>
          </a:p>
          <a:p>
            <a:r>
              <a:rPr lang="es-BO" dirty="0" err="1"/>
              <a:t>Ej</a:t>
            </a:r>
            <a:r>
              <a:rPr lang="es-BO" dirty="0"/>
              <a:t>:</a:t>
            </a:r>
          </a:p>
          <a:p>
            <a:pPr lvl="1"/>
            <a:r>
              <a:rPr lang="es-BO" dirty="0"/>
              <a:t>i-</a:t>
            </a:r>
            <a:r>
              <a:rPr lang="es-BO" dirty="0" err="1"/>
              <a:t>core</a:t>
            </a:r>
            <a:r>
              <a:rPr lang="es-BO" dirty="0"/>
              <a:t> i5 10400, i-</a:t>
            </a:r>
            <a:r>
              <a:rPr lang="es-BO" dirty="0" err="1"/>
              <a:t>core</a:t>
            </a:r>
            <a:r>
              <a:rPr lang="es-BO" dirty="0"/>
              <a:t> i7 10700, i-</a:t>
            </a:r>
            <a:r>
              <a:rPr lang="es-BO" dirty="0" err="1"/>
              <a:t>core</a:t>
            </a:r>
            <a:r>
              <a:rPr lang="es-BO" dirty="0"/>
              <a:t> i9 11900</a:t>
            </a:r>
          </a:p>
          <a:p>
            <a:pPr marL="457200" lvl="1" indent="0">
              <a:buNone/>
            </a:pPr>
            <a:endParaRPr lang="es-BO" dirty="0"/>
          </a:p>
          <a:p>
            <a:pPr marL="457200" lvl="1" indent="0">
              <a:buNone/>
            </a:pPr>
            <a:endParaRPr lang="es-BO" dirty="0"/>
          </a:p>
          <a:p>
            <a:pPr lvl="1"/>
            <a:r>
              <a:rPr lang="es-BO" dirty="0" err="1"/>
              <a:t>Ryzen</a:t>
            </a:r>
            <a:r>
              <a:rPr lang="es-BO" dirty="0"/>
              <a:t> 7-5800x, </a:t>
            </a:r>
            <a:r>
              <a:rPr lang="es-BO" dirty="0" err="1"/>
              <a:t>Ryzen</a:t>
            </a:r>
            <a:r>
              <a:rPr lang="es-BO" dirty="0"/>
              <a:t> 5-5600x</a:t>
            </a:r>
          </a:p>
          <a:p>
            <a:endParaRPr lang="es-BO" dirty="0"/>
          </a:p>
        </p:txBody>
      </p:sp>
      <p:pic>
        <p:nvPicPr>
          <p:cNvPr id="7" name="Imagen 6">
            <a:extLst>
              <a:ext uri="{FF2B5EF4-FFF2-40B4-BE49-F238E27FC236}">
                <a16:creationId xmlns:a16="http://schemas.microsoft.com/office/drawing/2014/main" id="{48C95827-595B-4034-835C-4B121663734B}"/>
              </a:ext>
            </a:extLst>
          </p:cNvPr>
          <p:cNvPicPr>
            <a:picLocks noChangeAspect="1"/>
          </p:cNvPicPr>
          <p:nvPr/>
        </p:nvPicPr>
        <p:blipFill>
          <a:blip r:embed="rId2"/>
          <a:stretch>
            <a:fillRect/>
          </a:stretch>
        </p:blipFill>
        <p:spPr>
          <a:xfrm>
            <a:off x="8131019" y="3429000"/>
            <a:ext cx="2615770" cy="1369773"/>
          </a:xfrm>
          <a:prstGeom prst="rect">
            <a:avLst/>
          </a:prstGeom>
        </p:spPr>
      </p:pic>
      <p:pic>
        <p:nvPicPr>
          <p:cNvPr id="10" name="Imagen 9">
            <a:extLst>
              <a:ext uri="{FF2B5EF4-FFF2-40B4-BE49-F238E27FC236}">
                <a16:creationId xmlns:a16="http://schemas.microsoft.com/office/drawing/2014/main" id="{0CF28D0E-97EE-46DC-B965-917B4131CF86}"/>
              </a:ext>
            </a:extLst>
          </p:cNvPr>
          <p:cNvPicPr>
            <a:picLocks noChangeAspect="1"/>
          </p:cNvPicPr>
          <p:nvPr/>
        </p:nvPicPr>
        <p:blipFill>
          <a:blip r:embed="rId3"/>
          <a:stretch>
            <a:fillRect/>
          </a:stretch>
        </p:blipFill>
        <p:spPr>
          <a:xfrm>
            <a:off x="8131019" y="5123102"/>
            <a:ext cx="2615770" cy="1471371"/>
          </a:xfrm>
          <a:prstGeom prst="rect">
            <a:avLst/>
          </a:prstGeom>
        </p:spPr>
      </p:pic>
    </p:spTree>
    <p:extLst>
      <p:ext uri="{BB962C8B-B14F-4D97-AF65-F5344CB8AC3E}">
        <p14:creationId xmlns:p14="http://schemas.microsoft.com/office/powerpoint/2010/main" val="2985368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4B6BDC-C1A6-486D-8F04-A6F1289D949D}"/>
              </a:ext>
            </a:extLst>
          </p:cNvPr>
          <p:cNvSpPr>
            <a:spLocks noGrp="1"/>
          </p:cNvSpPr>
          <p:nvPr>
            <p:ph type="title"/>
          </p:nvPr>
        </p:nvSpPr>
        <p:spPr/>
        <p:txBody>
          <a:bodyPr/>
          <a:lstStyle/>
          <a:p>
            <a:r>
              <a:rPr lang="es-BO" dirty="0"/>
              <a:t>Memoria RAM</a:t>
            </a:r>
          </a:p>
        </p:txBody>
      </p:sp>
      <p:sp>
        <p:nvSpPr>
          <p:cNvPr id="3" name="Marcador de contenido 2">
            <a:extLst>
              <a:ext uri="{FF2B5EF4-FFF2-40B4-BE49-F238E27FC236}">
                <a16:creationId xmlns:a16="http://schemas.microsoft.com/office/drawing/2014/main" id="{156BA311-7B71-4A75-BA27-481466D934C4}"/>
              </a:ext>
            </a:extLst>
          </p:cNvPr>
          <p:cNvSpPr>
            <a:spLocks noGrp="1"/>
          </p:cNvSpPr>
          <p:nvPr>
            <p:ph idx="1"/>
          </p:nvPr>
        </p:nvSpPr>
        <p:spPr/>
        <p:txBody>
          <a:bodyPr/>
          <a:lstStyle/>
          <a:p>
            <a:r>
              <a:rPr lang="es-BO" dirty="0"/>
              <a:t>Es donde se almacena de forma temporal los datos de programas que se utiliza en el dispositivo, tuvo múltiples generaciones pasadas siendo la DDR y  DDR2 que ya no existen, y la DDR3 que actualmente es muy difícil encontrarlos en venta, y la actual siendo DDR4 y DDR5 que en no mucho tiempo saldrá al mercado, así mismo es importante que la memoria RAM cuente con una buena frecuencia de </a:t>
            </a:r>
            <a:r>
              <a:rPr lang="es-BO" dirty="0" err="1"/>
              <a:t>Mhz</a:t>
            </a:r>
            <a:r>
              <a:rPr lang="es-BO" dirty="0"/>
              <a:t> siendo normalmente superior a 3000 </a:t>
            </a:r>
            <a:r>
              <a:rPr lang="es-BO" dirty="0" err="1"/>
              <a:t>Mhz</a:t>
            </a:r>
            <a:r>
              <a:rPr lang="es-BO" dirty="0"/>
              <a:t>.</a:t>
            </a:r>
          </a:p>
        </p:txBody>
      </p:sp>
    </p:spTree>
    <p:extLst>
      <p:ext uri="{BB962C8B-B14F-4D97-AF65-F5344CB8AC3E}">
        <p14:creationId xmlns:p14="http://schemas.microsoft.com/office/powerpoint/2010/main" val="819759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F3387C-803B-4EEC-BBA9-6C89ADAB6E40}"/>
              </a:ext>
            </a:extLst>
          </p:cNvPr>
          <p:cNvSpPr>
            <a:spLocks noGrp="1"/>
          </p:cNvSpPr>
          <p:nvPr>
            <p:ph type="title"/>
          </p:nvPr>
        </p:nvSpPr>
        <p:spPr/>
        <p:txBody>
          <a:bodyPr/>
          <a:lstStyle/>
          <a:p>
            <a:r>
              <a:rPr lang="es-BO" dirty="0"/>
              <a:t>Placa Madre</a:t>
            </a:r>
          </a:p>
        </p:txBody>
      </p:sp>
      <p:sp>
        <p:nvSpPr>
          <p:cNvPr id="3" name="Marcador de contenido 2">
            <a:extLst>
              <a:ext uri="{FF2B5EF4-FFF2-40B4-BE49-F238E27FC236}">
                <a16:creationId xmlns:a16="http://schemas.microsoft.com/office/drawing/2014/main" id="{FC37BF49-78AE-4694-AA7C-D19CF058D341}"/>
              </a:ext>
            </a:extLst>
          </p:cNvPr>
          <p:cNvSpPr>
            <a:spLocks noGrp="1"/>
          </p:cNvSpPr>
          <p:nvPr>
            <p:ph idx="1"/>
          </p:nvPr>
        </p:nvSpPr>
        <p:spPr/>
        <p:txBody>
          <a:bodyPr/>
          <a:lstStyle/>
          <a:p>
            <a:r>
              <a:rPr lang="es-BO" dirty="0"/>
              <a:t>Es el componente principal donde los demás componentes se conectan, así mismo los componentes (RAM y Procesador) deben de ser compatibles con la placa madre.</a:t>
            </a:r>
          </a:p>
        </p:txBody>
      </p:sp>
    </p:spTree>
    <p:extLst>
      <p:ext uri="{BB962C8B-B14F-4D97-AF65-F5344CB8AC3E}">
        <p14:creationId xmlns:p14="http://schemas.microsoft.com/office/powerpoint/2010/main" val="1968269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68565-CD9F-4480-9E5F-340454BEA6F2}"/>
              </a:ext>
            </a:extLst>
          </p:cNvPr>
          <p:cNvSpPr>
            <a:spLocks noGrp="1"/>
          </p:cNvSpPr>
          <p:nvPr>
            <p:ph type="title"/>
          </p:nvPr>
        </p:nvSpPr>
        <p:spPr/>
        <p:txBody>
          <a:bodyPr/>
          <a:lstStyle/>
          <a:p>
            <a:r>
              <a:rPr lang="es-BO" dirty="0"/>
              <a:t>Placa Madre</a:t>
            </a:r>
          </a:p>
        </p:txBody>
      </p:sp>
      <p:sp>
        <p:nvSpPr>
          <p:cNvPr id="3" name="Marcador de contenido 2">
            <a:extLst>
              <a:ext uri="{FF2B5EF4-FFF2-40B4-BE49-F238E27FC236}">
                <a16:creationId xmlns:a16="http://schemas.microsoft.com/office/drawing/2014/main" id="{47BC849E-A422-4822-961F-99427983626B}"/>
              </a:ext>
            </a:extLst>
          </p:cNvPr>
          <p:cNvSpPr>
            <a:spLocks noGrp="1"/>
          </p:cNvSpPr>
          <p:nvPr>
            <p:ph idx="1"/>
          </p:nvPr>
        </p:nvSpPr>
        <p:spPr>
          <a:xfrm>
            <a:off x="913795" y="1803101"/>
            <a:ext cx="10353762" cy="3695136"/>
          </a:xfrm>
        </p:spPr>
        <p:txBody>
          <a:bodyPr/>
          <a:lstStyle/>
          <a:p>
            <a:pPr marL="0" indent="0">
              <a:buNone/>
            </a:pPr>
            <a:r>
              <a:rPr lang="es-BO" dirty="0"/>
              <a:t>ASUS ROG B550-F GAMING		</a:t>
            </a:r>
            <a:r>
              <a:rPr lang="fr-FR" b="1" dirty="0"/>
              <a:t> 		</a:t>
            </a:r>
            <a:r>
              <a:rPr lang="fr-FR" dirty="0"/>
              <a:t>ASUS TUF Z590 PLUS </a:t>
            </a:r>
            <a:r>
              <a:rPr lang="fr-FR" dirty="0" err="1"/>
              <a:t>WiFi</a:t>
            </a:r>
            <a:endParaRPr lang="es-BO" dirty="0"/>
          </a:p>
        </p:txBody>
      </p:sp>
      <p:pic>
        <p:nvPicPr>
          <p:cNvPr id="4" name="Imagen 3">
            <a:extLst>
              <a:ext uri="{FF2B5EF4-FFF2-40B4-BE49-F238E27FC236}">
                <a16:creationId xmlns:a16="http://schemas.microsoft.com/office/drawing/2014/main" id="{821AD358-5897-4554-BE32-A525284E8192}"/>
              </a:ext>
            </a:extLst>
          </p:cNvPr>
          <p:cNvPicPr>
            <a:picLocks noChangeAspect="1"/>
          </p:cNvPicPr>
          <p:nvPr/>
        </p:nvPicPr>
        <p:blipFill>
          <a:blip r:embed="rId2"/>
          <a:stretch>
            <a:fillRect/>
          </a:stretch>
        </p:blipFill>
        <p:spPr>
          <a:xfrm>
            <a:off x="238125" y="2254928"/>
            <a:ext cx="6526659" cy="4512584"/>
          </a:xfrm>
          <a:prstGeom prst="rect">
            <a:avLst/>
          </a:prstGeom>
        </p:spPr>
      </p:pic>
      <p:pic>
        <p:nvPicPr>
          <p:cNvPr id="5" name="Imagen 4">
            <a:extLst>
              <a:ext uri="{FF2B5EF4-FFF2-40B4-BE49-F238E27FC236}">
                <a16:creationId xmlns:a16="http://schemas.microsoft.com/office/drawing/2014/main" id="{36F46128-25DE-4BF6-B62F-747768D6C339}"/>
              </a:ext>
            </a:extLst>
          </p:cNvPr>
          <p:cNvPicPr>
            <a:picLocks noChangeAspect="1"/>
          </p:cNvPicPr>
          <p:nvPr/>
        </p:nvPicPr>
        <p:blipFill>
          <a:blip r:embed="rId3"/>
          <a:stretch>
            <a:fillRect/>
          </a:stretch>
        </p:blipFill>
        <p:spPr>
          <a:xfrm>
            <a:off x="6920098" y="2254928"/>
            <a:ext cx="5162412" cy="4486275"/>
          </a:xfrm>
          <a:prstGeom prst="rect">
            <a:avLst/>
          </a:prstGeom>
        </p:spPr>
      </p:pic>
    </p:spTree>
    <p:extLst>
      <p:ext uri="{BB962C8B-B14F-4D97-AF65-F5344CB8AC3E}">
        <p14:creationId xmlns:p14="http://schemas.microsoft.com/office/powerpoint/2010/main" val="228177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323CB5-286B-4184-AAF3-AE2714932AA4}"/>
              </a:ext>
            </a:extLst>
          </p:cNvPr>
          <p:cNvSpPr>
            <a:spLocks noGrp="1"/>
          </p:cNvSpPr>
          <p:nvPr>
            <p:ph type="title"/>
          </p:nvPr>
        </p:nvSpPr>
        <p:spPr/>
        <p:txBody>
          <a:bodyPr/>
          <a:lstStyle/>
          <a:p>
            <a:r>
              <a:rPr lang="es-BO" dirty="0"/>
              <a:t>Almacenamiento</a:t>
            </a:r>
          </a:p>
        </p:txBody>
      </p:sp>
      <p:sp>
        <p:nvSpPr>
          <p:cNvPr id="3" name="Marcador de contenido 2">
            <a:extLst>
              <a:ext uri="{FF2B5EF4-FFF2-40B4-BE49-F238E27FC236}">
                <a16:creationId xmlns:a16="http://schemas.microsoft.com/office/drawing/2014/main" id="{1915D597-E17B-4192-B43C-C6B6BA26626C}"/>
              </a:ext>
            </a:extLst>
          </p:cNvPr>
          <p:cNvSpPr>
            <a:spLocks noGrp="1"/>
          </p:cNvSpPr>
          <p:nvPr>
            <p:ph idx="1"/>
          </p:nvPr>
        </p:nvSpPr>
        <p:spPr/>
        <p:txBody>
          <a:bodyPr/>
          <a:lstStyle/>
          <a:p>
            <a:r>
              <a:rPr lang="es-BO" dirty="0"/>
              <a:t>Es donde se almacenan programas, archivos y demás cosas, actualmente existe el almacenamiento HDD, SDD y el más nuevo siendo el SDD m.2.</a:t>
            </a:r>
          </a:p>
          <a:p>
            <a:pPr marL="0" indent="0">
              <a:buNone/>
            </a:pPr>
            <a:endParaRPr lang="es-BO" dirty="0"/>
          </a:p>
        </p:txBody>
      </p:sp>
      <p:pic>
        <p:nvPicPr>
          <p:cNvPr id="2050" name="Picture 2" descr="Artículo: La pareja perfecta: SSD + HDD | OZEROS">
            <a:extLst>
              <a:ext uri="{FF2B5EF4-FFF2-40B4-BE49-F238E27FC236}">
                <a16:creationId xmlns:a16="http://schemas.microsoft.com/office/drawing/2014/main" id="{5058D6F1-99FA-4178-B213-84AA12135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81" y="3335661"/>
            <a:ext cx="5291091" cy="29762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D Green™ SATA SSD M.2 2280 for PCs and Laptops | Western Digital">
            <a:extLst>
              <a:ext uri="{FF2B5EF4-FFF2-40B4-BE49-F238E27FC236}">
                <a16:creationId xmlns:a16="http://schemas.microsoft.com/office/drawing/2014/main" id="{302B5463-C1A5-4FA0-BD83-127D77BE9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765" y="2342965"/>
            <a:ext cx="4515035" cy="451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1B26FC-86E0-471C-9CED-65FDE99CEEB1}"/>
              </a:ext>
            </a:extLst>
          </p:cNvPr>
          <p:cNvSpPr>
            <a:spLocks noGrp="1"/>
          </p:cNvSpPr>
          <p:nvPr>
            <p:ph type="title"/>
          </p:nvPr>
        </p:nvSpPr>
        <p:spPr/>
        <p:txBody>
          <a:bodyPr/>
          <a:lstStyle/>
          <a:p>
            <a:r>
              <a:rPr lang="es-BO" dirty="0"/>
              <a:t>Tarjeta Grafica o Tarjeta de video</a:t>
            </a:r>
          </a:p>
        </p:txBody>
      </p:sp>
      <p:sp>
        <p:nvSpPr>
          <p:cNvPr id="3" name="Marcador de contenido 2">
            <a:extLst>
              <a:ext uri="{FF2B5EF4-FFF2-40B4-BE49-F238E27FC236}">
                <a16:creationId xmlns:a16="http://schemas.microsoft.com/office/drawing/2014/main" id="{E49AA184-0299-4D0C-AA68-3D031057B2F0}"/>
              </a:ext>
            </a:extLst>
          </p:cNvPr>
          <p:cNvSpPr>
            <a:spLocks noGrp="1"/>
          </p:cNvSpPr>
          <p:nvPr>
            <p:ph idx="1"/>
          </p:nvPr>
        </p:nvSpPr>
        <p:spPr>
          <a:xfrm>
            <a:off x="838200" y="1825625"/>
            <a:ext cx="10515600" cy="2622088"/>
          </a:xfrm>
        </p:spPr>
        <p:txBody>
          <a:bodyPr/>
          <a:lstStyle/>
          <a:p>
            <a:r>
              <a:rPr lang="es-BO" dirty="0"/>
              <a:t>Es el encargado de mostrar video, </a:t>
            </a:r>
            <a:r>
              <a:rPr lang="es-BO" dirty="0" err="1"/>
              <a:t>graficos</a:t>
            </a:r>
            <a:r>
              <a:rPr lang="es-BO" dirty="0"/>
              <a:t>, </a:t>
            </a:r>
            <a:r>
              <a:rPr lang="es-BO" dirty="0" err="1"/>
              <a:t>etc</a:t>
            </a:r>
            <a:r>
              <a:rPr lang="es-BO" dirty="0"/>
              <a:t> a la pantalla, es un componente “Opcional”, ya que la mayoría de los procesadores cuentan con grafica integrada de capacidad “Decente”, actualmente las tarjetas graficas que compiten en el mercado son:</a:t>
            </a:r>
          </a:p>
          <a:p>
            <a:pPr lvl="1"/>
            <a:r>
              <a:rPr lang="es-BO" dirty="0"/>
              <a:t>AMD Radeon</a:t>
            </a:r>
          </a:p>
          <a:p>
            <a:pPr lvl="1"/>
            <a:r>
              <a:rPr lang="es-BO" dirty="0" err="1"/>
              <a:t>Nvidia</a:t>
            </a:r>
            <a:r>
              <a:rPr lang="es-BO" dirty="0"/>
              <a:t> con las GT, GTX y RTX</a:t>
            </a:r>
          </a:p>
        </p:txBody>
      </p:sp>
      <p:sp>
        <p:nvSpPr>
          <p:cNvPr id="4" name="Marcador de contenido 2">
            <a:extLst>
              <a:ext uri="{FF2B5EF4-FFF2-40B4-BE49-F238E27FC236}">
                <a16:creationId xmlns:a16="http://schemas.microsoft.com/office/drawing/2014/main" id="{565E745C-C3B3-4B33-87ED-3A19B6E1B4DB}"/>
              </a:ext>
            </a:extLst>
          </p:cNvPr>
          <p:cNvSpPr txBox="1">
            <a:spLocks/>
          </p:cNvSpPr>
          <p:nvPr/>
        </p:nvSpPr>
        <p:spPr>
          <a:xfrm>
            <a:off x="838200" y="4235912"/>
            <a:ext cx="10515600" cy="12859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BO" dirty="0" err="1"/>
              <a:t>Asi</a:t>
            </a:r>
            <a:r>
              <a:rPr lang="es-BO" dirty="0"/>
              <a:t> mismo las tarjetas graficas cuentan con memoria, siendo de 4gb las comunes, 6gb, y 8gb o superior las más recientes</a:t>
            </a:r>
          </a:p>
          <a:p>
            <a:r>
              <a:rPr lang="es-BO" dirty="0"/>
              <a:t>EJ:</a:t>
            </a:r>
          </a:p>
        </p:txBody>
      </p:sp>
    </p:spTree>
    <p:extLst>
      <p:ext uri="{BB962C8B-B14F-4D97-AF65-F5344CB8AC3E}">
        <p14:creationId xmlns:p14="http://schemas.microsoft.com/office/powerpoint/2010/main" val="13803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on.com: Gigabyte GeForce GT 1030 gv-n1030d5 – 2 GL, tarjeta de  computadora de perfil bajo 2 G : Electrónica">
            <a:extLst>
              <a:ext uri="{FF2B5EF4-FFF2-40B4-BE49-F238E27FC236}">
                <a16:creationId xmlns:a16="http://schemas.microsoft.com/office/drawing/2014/main" id="{B153FB00-D942-45D6-83ED-3E38FCCD1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48" y="427057"/>
            <a:ext cx="3094654" cy="27923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eForce GTX 1660 SUPER, Análisis - MeriStation">
            <a:extLst>
              <a:ext uri="{FF2B5EF4-FFF2-40B4-BE49-F238E27FC236}">
                <a16:creationId xmlns:a16="http://schemas.microsoft.com/office/drawing/2014/main" id="{C7D9961E-FA7C-4287-9E3D-DE0E15766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969" y="427057"/>
            <a:ext cx="4323425" cy="24319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mazon.com: Tarjeta gráfica Asus GeForce GTX 1080 8GB ROG STRIX OC, STRIX- GTX1080-O8G-GAMING. : Todo lo demás">
            <a:extLst>
              <a:ext uri="{FF2B5EF4-FFF2-40B4-BE49-F238E27FC236}">
                <a16:creationId xmlns:a16="http://schemas.microsoft.com/office/drawing/2014/main" id="{055BF450-FA0F-472F-A4F0-0A31FA316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795" y="484441"/>
            <a:ext cx="3094654" cy="23745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as GeForce RTX serie 20 empiezan a bajar de precio - MuyComputer">
            <a:extLst>
              <a:ext uri="{FF2B5EF4-FFF2-40B4-BE49-F238E27FC236}">
                <a16:creationId xmlns:a16="http://schemas.microsoft.com/office/drawing/2014/main" id="{DDB5C1B3-5137-48E5-9FCA-E793A89B3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588" y="3347016"/>
            <a:ext cx="5576813" cy="33460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vidia anuncia Oficialmente la Serie GeForce RTX 3000 – Características,  Benchmarks, Precios y Fechas de Lanzamiento | PC Master Race Latinoamérica">
            <a:extLst>
              <a:ext uri="{FF2B5EF4-FFF2-40B4-BE49-F238E27FC236}">
                <a16:creationId xmlns:a16="http://schemas.microsoft.com/office/drawing/2014/main" id="{CD5F0690-ACDC-46C1-B0FD-DE7EAC0BA8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347016"/>
            <a:ext cx="5943156" cy="334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630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umor: Nvidia Ampere to get Massive Raytracing Improvement - AbhiFX">
            <a:extLst>
              <a:ext uri="{FF2B5EF4-FFF2-40B4-BE49-F238E27FC236}">
                <a16:creationId xmlns:a16="http://schemas.microsoft.com/office/drawing/2014/main" id="{B27DAB2E-77F9-476C-B37A-61A1F31165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BO"/>
          </a:p>
        </p:txBody>
      </p:sp>
      <p:pic>
        <p:nvPicPr>
          <p:cNvPr id="4100" name="Picture 4" descr="Rumor: Nvidia Ampere to get Massive Raytracing Improvement - AbhiFX">
            <a:extLst>
              <a:ext uri="{FF2B5EF4-FFF2-40B4-BE49-F238E27FC236}">
                <a16:creationId xmlns:a16="http://schemas.microsoft.com/office/drawing/2014/main" id="{9F47CB98-9441-4D07-A9AD-11E9C791B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30" y="575199"/>
            <a:ext cx="10688715" cy="601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3791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TM04033921[[fn=Damasco]]</Template>
  <TotalTime>62</TotalTime>
  <Words>512</Words>
  <Application>Microsoft Office PowerPoint</Application>
  <PresentationFormat>Panorámica</PresentationFormat>
  <Paragraphs>43</Paragraphs>
  <Slides>15</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Bookman Old Style</vt:lpstr>
      <vt:lpstr>Rockwell</vt:lpstr>
      <vt:lpstr>Damask</vt:lpstr>
      <vt:lpstr>Componentes de una Computadora (Pc)</vt:lpstr>
      <vt:lpstr>Procesador</vt:lpstr>
      <vt:lpstr>Memoria RAM</vt:lpstr>
      <vt:lpstr>Placa Madre</vt:lpstr>
      <vt:lpstr>Placa Madre</vt:lpstr>
      <vt:lpstr>Almacenamiento</vt:lpstr>
      <vt:lpstr>Tarjeta Grafica o Tarjeta de video</vt:lpstr>
      <vt:lpstr>Presentación de PowerPoint</vt:lpstr>
      <vt:lpstr>Presentación de PowerPoint</vt:lpstr>
      <vt:lpstr>Fuente de Poder</vt:lpstr>
      <vt:lpstr>Case o Gabinete</vt:lpstr>
      <vt:lpstr>Monitor</vt:lpstr>
      <vt:lpstr>Monitor</vt:lpstr>
      <vt:lpstr>Teclados</vt:lpstr>
      <vt:lpstr>Mouse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Componentes de una Computadora (Pc)</dc:title>
  <dc:creator>Daniel Augusto Villca Hidalgo</dc:creator>
  <cp:lastModifiedBy>Daniel Augusto Villca Hidalgo</cp:lastModifiedBy>
  <cp:revision>9</cp:revision>
  <dcterms:created xsi:type="dcterms:W3CDTF">2022-03-26T23:47:59Z</dcterms:created>
  <dcterms:modified xsi:type="dcterms:W3CDTF">2022-03-27T00:50:52Z</dcterms:modified>
</cp:coreProperties>
</file>